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72" r:id="rId4"/>
    <p:sldId id="263" r:id="rId5"/>
    <p:sldId id="264" r:id="rId6"/>
    <p:sldId id="265" r:id="rId7"/>
    <p:sldId id="266" r:id="rId8"/>
    <p:sldId id="284" r:id="rId9"/>
    <p:sldId id="257" r:id="rId10"/>
    <p:sldId id="285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Laboy@usd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s.gov/real-id-public-faq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s.fed.us/managing-land/fire/ib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wcg.gov/committees/incident-business-committe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Incident Business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Center Manager Meeting</a:t>
            </a:r>
          </a:p>
          <a:p>
            <a:r>
              <a:rPr lang="en-US" b="1" dirty="0" smtClean="0"/>
              <a:t>November 2019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319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Guide to Service Animals on Incidents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8445"/>
            <a:ext cx="8915400" cy="4859628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n-US" sz="2600" dirty="0" smtClean="0"/>
              <a:t>Anyone who </a:t>
            </a:r>
            <a:r>
              <a:rPr lang="en-US" sz="2600" dirty="0"/>
              <a:t>requires a </a:t>
            </a:r>
            <a:r>
              <a:rPr lang="en-US" sz="2600" dirty="0" smtClean="0"/>
              <a:t>RA </a:t>
            </a:r>
            <a:r>
              <a:rPr lang="en-US" sz="2600" dirty="0"/>
              <a:t>to perform duties </a:t>
            </a:r>
            <a:r>
              <a:rPr lang="en-US" sz="2600" b="1" dirty="0"/>
              <a:t>in an incident </a:t>
            </a:r>
            <a:r>
              <a:rPr lang="en-US" sz="2600" b="1" dirty="0" smtClean="0"/>
              <a:t>environment</a:t>
            </a:r>
            <a:r>
              <a:rPr lang="en-US" sz="2600" dirty="0" smtClean="0"/>
              <a:t> </a:t>
            </a:r>
            <a:r>
              <a:rPr lang="en-US" sz="2600" dirty="0"/>
              <a:t>must have written approval for that RA from their </a:t>
            </a:r>
            <a:r>
              <a:rPr lang="en-US" sz="2600" dirty="0" smtClean="0"/>
              <a:t>home-unit</a:t>
            </a:r>
          </a:p>
          <a:p>
            <a:pPr lvl="0">
              <a:buClr>
                <a:srgbClr val="A53010"/>
              </a:buClr>
            </a:pPr>
            <a:r>
              <a:rPr lang="en-US" sz="2600" dirty="0" smtClean="0"/>
              <a:t>Prior </a:t>
            </a:r>
            <a:r>
              <a:rPr lang="en-US" sz="2600" dirty="0"/>
              <a:t>to accepting an assignment, individuals should alert the incident of the RA needs </a:t>
            </a:r>
            <a:r>
              <a:rPr lang="en-US" sz="2600" dirty="0" smtClean="0"/>
              <a:t> </a:t>
            </a:r>
          </a:p>
          <a:p>
            <a:pPr lvl="0">
              <a:buClr>
                <a:srgbClr val="A53010"/>
              </a:buClr>
            </a:pPr>
            <a:r>
              <a:rPr lang="en-US" sz="2600" dirty="0" smtClean="0"/>
              <a:t>If </a:t>
            </a:r>
            <a:r>
              <a:rPr lang="en-US" sz="2600" dirty="0"/>
              <a:t>the RA cannot be satisfied, the individual should refuse the </a:t>
            </a:r>
            <a:r>
              <a:rPr lang="en-US" sz="2600" dirty="0" smtClean="0"/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75188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Upcoming 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8445"/>
            <a:ext cx="8915400" cy="485962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Incident Procurement Training</a:t>
            </a:r>
          </a:p>
          <a:p>
            <a:pPr lvl="1"/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March 9-13, 2020</a:t>
            </a:r>
          </a:p>
          <a:p>
            <a:pPr lvl="1"/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USFS Regional Office, </a:t>
            </a:r>
            <a:r>
              <a:rPr lang="en-US" sz="22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Milwaukee </a:t>
            </a:r>
            <a:endParaRPr lang="en-US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Advanced COST</a:t>
            </a:r>
          </a:p>
          <a:p>
            <a:pPr lvl="1"/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May 11-15</a:t>
            </a:r>
          </a:p>
          <a:p>
            <a:pPr lvl="1"/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Location TBD; most likely in Southern Area</a:t>
            </a:r>
          </a:p>
          <a:p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L-975 Unit Leader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/>
            <a:r>
              <a:rPr lang="en-US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May 11-15</a:t>
            </a:r>
          </a:p>
          <a:p>
            <a:pPr lvl="1"/>
            <a:r>
              <a:rPr lang="en-US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Location TBD; most likely in Southern Area</a:t>
            </a:r>
          </a:p>
          <a:p>
            <a:pPr lvl="1"/>
            <a:endParaRPr lang="en-US" sz="22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1" indent="0">
              <a:buClr>
                <a:srgbClr val="A53010"/>
              </a:buClr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068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Personnel Update</a:t>
            </a:r>
          </a:p>
          <a:p>
            <a:r>
              <a:rPr lang="en-US" sz="3600" dirty="0">
                <a:solidFill>
                  <a:schemeClr val="tx1"/>
                </a:solidFill>
              </a:rPr>
              <a:t>Real ID/Enhanced Driver’s </a:t>
            </a:r>
            <a:r>
              <a:rPr lang="en-US" sz="3600" dirty="0" smtClean="0">
                <a:solidFill>
                  <a:schemeClr val="tx1"/>
                </a:solidFill>
              </a:rPr>
              <a:t>License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AD Payment Status Report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AD Injuries – </a:t>
            </a:r>
            <a:r>
              <a:rPr lang="en-US" sz="3600" dirty="0" err="1" smtClean="0">
                <a:solidFill>
                  <a:schemeClr val="tx1"/>
                </a:solidFill>
              </a:rPr>
              <a:t>eSafety</a:t>
            </a:r>
            <a:r>
              <a:rPr lang="en-US" sz="3600" dirty="0" smtClean="0">
                <a:solidFill>
                  <a:schemeClr val="tx1"/>
                </a:solidFill>
              </a:rPr>
              <a:t> Contacts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Service &amp; Supply Plan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Guide to Service Animals on Incidents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Upcoming Training</a:t>
            </a:r>
          </a:p>
          <a:p>
            <a:endParaRPr lang="en-US" sz="3600" dirty="0" smtClean="0">
              <a:solidFill>
                <a:schemeClr val="tx1"/>
              </a:solidFill>
            </a:endParaRPr>
          </a:p>
          <a:p>
            <a:pPr lvl="1"/>
            <a:endParaRPr lang="en-US" sz="3400" dirty="0" smtClean="0">
              <a:solidFill>
                <a:schemeClr val="tx1"/>
              </a:solidFill>
            </a:endParaRPr>
          </a:p>
          <a:p>
            <a:endParaRPr lang="en-US" sz="3600" dirty="0" smtClean="0">
              <a:solidFill>
                <a:schemeClr val="tx1"/>
              </a:solidFill>
            </a:endParaRPr>
          </a:p>
          <a:p>
            <a:pPr lvl="1"/>
            <a:endParaRPr lang="en-US" sz="3400" dirty="0" smtClean="0">
              <a:solidFill>
                <a:schemeClr val="tx1"/>
              </a:solidFill>
            </a:endParaRPr>
          </a:p>
          <a:p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31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Personnel Update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Randee Olson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Processing state reimbursements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David Laboy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Incident Business Specialist (Vice Sandra Williams)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tx1"/>
                </a:solidFill>
                <a:hlinkClick r:id="rId2"/>
              </a:rPr>
              <a:t>David.Laboy@usda.gov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414-297-1273</a:t>
            </a:r>
          </a:p>
          <a:p>
            <a:pPr marL="57150" indent="0">
              <a:buNone/>
            </a:pPr>
            <a:endParaRPr lang="en-US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2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Real ID/Enhanced Driver’s License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Passed by Congress in 2005; managed by DHS</a:t>
            </a:r>
          </a:p>
          <a:p>
            <a:pPr lvl="1"/>
            <a:r>
              <a:rPr lang="en-US" sz="2400" dirty="0">
                <a:hlinkClick r:id="rId2"/>
              </a:rPr>
              <a:t>https://www.dhs.gov/real-id-public-faqs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Effective </a:t>
            </a:r>
            <a:r>
              <a:rPr lang="en-US" sz="2400" b="1" dirty="0">
                <a:solidFill>
                  <a:schemeClr val="tx1"/>
                </a:solidFill>
              </a:rPr>
              <a:t>date: Oct 1, </a:t>
            </a:r>
            <a:r>
              <a:rPr lang="en-US" sz="2400" b="1" dirty="0" smtClean="0">
                <a:solidFill>
                  <a:schemeClr val="tx1"/>
                </a:solidFill>
              </a:rPr>
              <a:t>2020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Required to board federally regulated commercial aircraft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Enhanced </a:t>
            </a:r>
            <a:r>
              <a:rPr lang="en-US" sz="2400" dirty="0">
                <a:solidFill>
                  <a:schemeClr val="tx1"/>
                </a:solidFill>
              </a:rPr>
              <a:t>Driver’s Licenses (EDL) issued by Washington, Michigan, Minnesota, New York, and Vermont are considered acceptable alternatives to REAL ID-compliant cards and will also be accepted for official REAL ID purposes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Start educating resources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9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AD Payment Status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Available on the Incident Business Practices (IBP) webpage which is forward facing to the public</a:t>
            </a:r>
          </a:p>
          <a:p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www.fs.fed.us/managing-land/fire/ibp</a:t>
            </a:r>
            <a:endParaRPr lang="en-US" sz="2400" dirty="0" smtClean="0"/>
          </a:p>
          <a:p>
            <a:r>
              <a:rPr lang="en-US" sz="2400" dirty="0" smtClean="0"/>
              <a:t>Select link from icon located in middle of lower row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 lvl="1"/>
            <a:endParaRPr lang="en-US" sz="3000" dirty="0" smtClean="0">
              <a:solidFill>
                <a:schemeClr val="tx1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5620" y="4022411"/>
            <a:ext cx="2667000" cy="127635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6632620" y="4022411"/>
            <a:ext cx="3515932" cy="875763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8890" y="5196847"/>
            <a:ext cx="5362575" cy="14287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89212" y="5589431"/>
            <a:ext cx="3579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Search by ECI Number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299120" y="5422006"/>
            <a:ext cx="753950" cy="536757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6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AD Injuries – </a:t>
            </a:r>
            <a:r>
              <a:rPr lang="en-US" b="1" dirty="0" err="1">
                <a:solidFill>
                  <a:schemeClr val="tx1"/>
                </a:solidFill>
              </a:rPr>
              <a:t>eSafety</a:t>
            </a:r>
            <a:r>
              <a:rPr lang="en-US" b="1" dirty="0">
                <a:solidFill>
                  <a:schemeClr val="tx1"/>
                </a:solidFill>
              </a:rPr>
              <a:t>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AD injuries are entered into </a:t>
            </a:r>
            <a:r>
              <a:rPr lang="en-US" sz="2400" dirty="0" err="1" smtClean="0">
                <a:solidFill>
                  <a:schemeClr val="tx1"/>
                </a:solidFill>
              </a:rPr>
              <a:t>eSafety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The Sponsoring Unit needs to identify a “supervisor” for purposes of </a:t>
            </a:r>
            <a:r>
              <a:rPr lang="en-US" sz="2400" dirty="0" err="1" smtClean="0">
                <a:solidFill>
                  <a:schemeClr val="tx1"/>
                </a:solidFill>
              </a:rPr>
              <a:t>eSafety</a:t>
            </a:r>
            <a:r>
              <a:rPr lang="en-US" sz="2400" dirty="0" smtClean="0">
                <a:solidFill>
                  <a:schemeClr val="tx1"/>
                </a:solidFill>
              </a:rPr>
              <a:t> – usually hiring official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Provide </a:t>
            </a:r>
            <a:r>
              <a:rPr lang="en-US" sz="2400" dirty="0" err="1" smtClean="0">
                <a:solidFill>
                  <a:schemeClr val="tx1"/>
                </a:solidFill>
              </a:rPr>
              <a:t>eSafety</a:t>
            </a:r>
            <a:r>
              <a:rPr lang="en-US" sz="2400" dirty="0" smtClean="0">
                <a:solidFill>
                  <a:schemeClr val="tx1"/>
                </a:solidFill>
              </a:rPr>
              <a:t> “supervisor contact information” to David Laboy</a:t>
            </a:r>
            <a:endParaRPr lang="en-US" sz="4000" dirty="0">
              <a:solidFill>
                <a:schemeClr val="tx1"/>
              </a:solidFill>
            </a:endParaRPr>
          </a:p>
          <a:p>
            <a:pPr lvl="1"/>
            <a:endParaRPr lang="en-US" sz="40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1"/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71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Service &amp; Supply Plan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It is the incident agency responsibility to establish and annually update a Service &amp; Supply Plan (SIIBM p. 20-1)</a:t>
            </a:r>
          </a:p>
          <a:p>
            <a:pPr lvl="1"/>
            <a:r>
              <a:rPr lang="en-US" sz="2200" dirty="0"/>
              <a:t>Land Use and Facility Rental </a:t>
            </a:r>
            <a:r>
              <a:rPr lang="en-US" sz="2200" dirty="0" smtClean="0"/>
              <a:t>Agreements</a:t>
            </a:r>
          </a:p>
          <a:p>
            <a:pPr lvl="1"/>
            <a:r>
              <a:rPr lang="en-US" sz="2200" dirty="0" smtClean="0"/>
              <a:t>BPAs &amp; IBPAs</a:t>
            </a:r>
          </a:p>
          <a:p>
            <a:pPr lvl="1"/>
            <a:r>
              <a:rPr lang="en-US" sz="2200" dirty="0" smtClean="0"/>
              <a:t>Available </a:t>
            </a:r>
            <a:r>
              <a:rPr lang="en-US" sz="2200" dirty="0"/>
              <a:t>local open-market </a:t>
            </a:r>
            <a:r>
              <a:rPr lang="en-US" sz="2200" dirty="0" smtClean="0"/>
              <a:t>sources</a:t>
            </a:r>
          </a:p>
          <a:p>
            <a:pPr lvl="1"/>
            <a:r>
              <a:rPr lang="en-US" sz="2200" dirty="0" smtClean="0"/>
              <a:t>List </a:t>
            </a:r>
            <a:r>
              <a:rPr lang="en-US" sz="2200" dirty="0"/>
              <a:t>sources for heavy-demand items, such as </a:t>
            </a:r>
            <a:r>
              <a:rPr lang="en-US" sz="2200" dirty="0" smtClean="0"/>
              <a:t>bottled water</a:t>
            </a:r>
            <a:r>
              <a:rPr lang="en-US" sz="2200" dirty="0"/>
              <a:t>, food items and food service (including menus), hand tools, fuel, and vehicle and </a:t>
            </a:r>
            <a:r>
              <a:rPr lang="en-US" sz="2200" dirty="0" smtClean="0"/>
              <a:t>equipment </a:t>
            </a:r>
            <a:r>
              <a:rPr lang="en-US" sz="2200" dirty="0"/>
              <a:t>rentals and repairs. </a:t>
            </a:r>
            <a:endParaRPr lang="en-US" sz="2200" dirty="0" smtClean="0"/>
          </a:p>
          <a:p>
            <a:pPr lvl="1"/>
            <a:r>
              <a:rPr lang="en-US" sz="2200" dirty="0" smtClean="0"/>
              <a:t>Local </a:t>
            </a:r>
            <a:r>
              <a:rPr lang="en-US" sz="2200" dirty="0"/>
              <a:t>interagency agreements and operating plans. </a:t>
            </a:r>
            <a:r>
              <a:rPr lang="en-US" sz="2200" dirty="0" smtClean="0"/>
              <a:t> </a:t>
            </a:r>
          </a:p>
          <a:p>
            <a:pPr lvl="1"/>
            <a:r>
              <a:rPr lang="en-US" sz="2200" dirty="0" smtClean="0"/>
              <a:t>Contact information </a:t>
            </a:r>
            <a:r>
              <a:rPr lang="en-US" sz="2200" dirty="0"/>
              <a:t>for incident agency acquisition </a:t>
            </a:r>
            <a:r>
              <a:rPr lang="en-US" sz="2200" dirty="0" smtClean="0"/>
              <a:t>staff 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Templates for Delegation of Authority letters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75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Service &amp; Supply Plan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Have available hard copy or electronically (thumb drive, etc.)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Templates and samples are available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Modify to fit unit  </a:t>
            </a:r>
          </a:p>
          <a:p>
            <a:endParaRPr lang="en-US" sz="22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52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Guide to Service Animals on Incidents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8445"/>
            <a:ext cx="8915400" cy="4859628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NWCG issued guidance in April, 2019</a:t>
            </a:r>
          </a:p>
          <a:p>
            <a:pPr lvl="0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Refer to SIIBM p.10-24</a:t>
            </a:r>
          </a:p>
          <a:p>
            <a:pPr lvl="0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Posted to IBC webpage and EACC IB page.  </a:t>
            </a:r>
          </a:p>
          <a:p>
            <a:pPr lvl="0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IBC page: </a:t>
            </a:r>
            <a:r>
              <a:rPr lang="en-US" sz="2600" u="sng" dirty="0" smtClean="0">
                <a:hlinkClick r:id="rId2"/>
              </a:rPr>
              <a:t>https</a:t>
            </a:r>
            <a:r>
              <a:rPr lang="en-US" sz="2600" u="sng" dirty="0">
                <a:hlinkClick r:id="rId2"/>
              </a:rPr>
              <a:t>://</a:t>
            </a:r>
            <a:r>
              <a:rPr lang="en-US" sz="2600" u="sng" dirty="0" smtClean="0">
                <a:hlinkClick r:id="rId2"/>
              </a:rPr>
              <a:t>www.nwcg.gov/committees/incident-business-committee</a:t>
            </a:r>
            <a:endParaRPr lang="en-US" sz="2600" u="sng" dirty="0" smtClean="0"/>
          </a:p>
          <a:p>
            <a:pPr lvl="0">
              <a:buClr>
                <a:srgbClr val="A53010"/>
              </a:buClr>
            </a:pPr>
            <a:r>
              <a:rPr lang="en-US" sz="2600" dirty="0"/>
              <a:t>The use of a service animal is a reasonable </a:t>
            </a:r>
            <a:r>
              <a:rPr lang="en-US" sz="2600" dirty="0" smtClean="0"/>
              <a:t>accommodation (RA) </a:t>
            </a:r>
            <a:r>
              <a:rPr lang="en-US" sz="2600" dirty="0"/>
              <a:t>an employer provides to an employee with a </a:t>
            </a:r>
            <a:r>
              <a:rPr lang="en-US" sz="2600" dirty="0" smtClean="0"/>
              <a:t>disability.</a:t>
            </a:r>
          </a:p>
        </p:txBody>
      </p:sp>
    </p:spTree>
    <p:extLst>
      <p:ext uri="{BB962C8B-B14F-4D97-AF65-F5344CB8AC3E}">
        <p14:creationId xmlns:p14="http://schemas.microsoft.com/office/powerpoint/2010/main" val="28459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216</TotalTime>
  <Words>470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Incident Business </vt:lpstr>
      <vt:lpstr> </vt:lpstr>
      <vt:lpstr>Personnel Update</vt:lpstr>
      <vt:lpstr>Real ID/Enhanced Driver’s License</vt:lpstr>
      <vt:lpstr>AD Payment Status Report</vt:lpstr>
      <vt:lpstr>AD Injuries – eSafety Contacts</vt:lpstr>
      <vt:lpstr>Service &amp; Supply Plan</vt:lpstr>
      <vt:lpstr>Service &amp; Supply Plan</vt:lpstr>
      <vt:lpstr>Guide to Service Animals on Incidents</vt:lpstr>
      <vt:lpstr>Guide to Service Animals on Incidents</vt:lpstr>
      <vt:lpstr>Upcoming Training</vt:lpstr>
    </vt:vector>
  </TitlesOfParts>
  <Company>USDA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NWCG Incident Business Committee  Update</dc:title>
  <dc:creator>Parker, Jamie N -FS</dc:creator>
  <cp:lastModifiedBy>Olson, Randee L -FS</cp:lastModifiedBy>
  <cp:revision>39</cp:revision>
  <dcterms:created xsi:type="dcterms:W3CDTF">2017-02-20T15:22:26Z</dcterms:created>
  <dcterms:modified xsi:type="dcterms:W3CDTF">2019-11-07T22:18:52Z</dcterms:modified>
</cp:coreProperties>
</file>